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18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9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8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7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5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1D29-44BA-42BE-90B4-8985BB40DA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74F5-D3C5-4A6D-8D5D-EA8693ED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8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454727" y="533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جامعة البصرة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كلية التربية للبنات   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قسم العلوم التربوية والنفسية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3400" y="2286000"/>
            <a:ext cx="8077199" cy="158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 smtClean="0">
                <a:solidFill>
                  <a:srgbClr val="FF0000"/>
                </a:solidFill>
              </a:rPr>
              <a:t>محاضرات مادة الاحصاء الوصفي  - الانحراف المعياري - المرحلة الثانية – </a:t>
            </a:r>
            <a:r>
              <a:rPr lang="ar-IQ" sz="3200" b="1" dirty="0" err="1" smtClean="0">
                <a:solidFill>
                  <a:srgbClr val="FF0000"/>
                </a:solidFill>
              </a:rPr>
              <a:t>م.م</a:t>
            </a:r>
            <a:r>
              <a:rPr lang="ar-IQ" sz="3200" b="1" dirty="0" smtClean="0">
                <a:solidFill>
                  <a:srgbClr val="FF0000"/>
                </a:solidFill>
              </a:rPr>
              <a:t>. نداء قاسم محمد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343891" y="43434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المحاضرة الخامسة   </a:t>
            </a:r>
          </a:p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الكورس الثاني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1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1"/>
    </mc:Choice>
    <mc:Fallback xmlns="">
      <p:transition spd="slow" advTm="2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77494" y="381000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sz="3200" b="1" i="1" dirty="0" smtClean="0">
                <a:solidFill>
                  <a:srgbClr val="FF0000"/>
                </a:solidFill>
              </a:rPr>
              <a:t>الانحراف المعياري </a:t>
            </a:r>
            <a:endParaRPr lang="en-US" sz="3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457200" y="1272414"/>
                <a:ext cx="8229599" cy="398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800" b="1" dirty="0" smtClean="0">
                    <a:solidFill>
                      <a:schemeClr val="tx1"/>
                    </a:solidFill>
                  </a:rPr>
                  <a:t>هو الجذر التربيعي للتباين , ويعتبر من اهم المقاييس الاحصائية واكثرها استخداما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”</a:t>
                </a:r>
                <a:r>
                  <a:rPr lang="ar-IQ" sz="2800" b="1" dirty="0" smtClean="0">
                    <a:solidFill>
                      <a:schemeClr val="tx1"/>
                    </a:solidFill>
                  </a:rPr>
                  <a:t> في النظريات والقوانين الاحصائية ويرمز له بالرمز </a:t>
                </a:r>
                <a14:m>
                  <m:oMath xmlns:m="http://schemas.openxmlformats.org/officeDocument/2006/math">
                    <m:r>
                      <a:rPr lang="ar-IQ" sz="28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𝛅</m:t>
                    </m:r>
                  </m:oMath>
                </a14:m>
                <a:r>
                  <a:rPr lang="ar-IQ" sz="2800" b="1" dirty="0" smtClean="0">
                    <a:solidFill>
                      <a:schemeClr val="tx1"/>
                    </a:solidFill>
                  </a:rPr>
                  <a:t> في حالة المجتمع او بيانات المجتمع ويرمز له بالرمز </a:t>
                </a:r>
                <a:r>
                  <a:rPr lang="az-Cyrl-AZ" sz="2800" b="1" dirty="0" smtClean="0">
                    <a:solidFill>
                      <a:schemeClr val="tx1"/>
                    </a:solidFill>
                  </a:rPr>
                  <a:t>ѕ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ar-IQ" sz="2800" b="1" dirty="0" smtClean="0">
                    <a:solidFill>
                      <a:schemeClr val="tx1"/>
                    </a:solidFill>
                  </a:rPr>
                  <a:t>في حالة بيانات العينة </a:t>
                </a:r>
              </a:p>
              <a:p>
                <a:pPr algn="ctr" rtl="1"/>
                <a:r>
                  <a:rPr lang="ar-IQ" sz="2800" b="1" dirty="0" smtClean="0">
                    <a:solidFill>
                      <a:schemeClr val="tx1"/>
                    </a:solidFill>
                  </a:rPr>
                  <a:t>الانحراف المعياري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IQ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ar-IQ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التباين</m:t>
                        </m:r>
                        <m:r>
                          <a:rPr lang="ar-IQ" sz="28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e>
                    </m:rad>
                  </m:oMath>
                </a14:m>
                <a:endParaRPr lang="ar-IQ" sz="2800" b="1" dirty="0" smtClean="0">
                  <a:solidFill>
                    <a:schemeClr val="tx1"/>
                  </a:solidFill>
                </a:endParaRPr>
              </a:p>
              <a:p>
                <a:pPr algn="r" rtl="1"/>
                <a:endParaRPr lang="ar-IQ" sz="2800" b="1" dirty="0" smtClean="0">
                  <a:solidFill>
                    <a:schemeClr val="tx1"/>
                  </a:solidFill>
                </a:endParaRPr>
              </a:p>
              <a:p>
                <a:pPr algn="r" rtl="1"/>
                <a:r>
                  <a:rPr lang="ar-IQ" sz="2800" b="1" dirty="0" smtClean="0">
                    <a:solidFill>
                      <a:schemeClr val="tx1"/>
                    </a:solidFill>
                  </a:rPr>
                  <a:t>ويحسب الانحراف المعياري كالتالي : </a:t>
                </a:r>
              </a:p>
              <a:p>
                <a:pPr algn="r" rtl="1"/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2414"/>
                <a:ext cx="8229599" cy="3985386"/>
              </a:xfrm>
              <a:prstGeom prst="rect">
                <a:avLst/>
              </a:prstGeom>
              <a:blipFill rotWithShape="1">
                <a:blip r:embed="rId5"/>
                <a:stretch>
                  <a:fillRect l="-2148" t="-1529" r="-2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1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6"/>
    </mc:Choice>
    <mc:Fallback xmlns="">
      <p:transition spd="slow" advTm="45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46364" y="31865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اولا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: الانحراف المعياري للبيانات غير المبوبة </a:t>
            </a:r>
            <a:r>
              <a:rPr lang="ar-IQ" sz="2800" b="1" i="1" u="sng" dirty="0" smtClean="0">
                <a:solidFill>
                  <a:srgbClr val="00B050"/>
                </a:solidFill>
              </a:rPr>
              <a:t>في المجتمع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1447800" y="1272762"/>
                <a:ext cx="6629400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𝜹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28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𝒙</m:t>
                                          </m:r>
                                          <m:r>
                                            <a:rPr lang="en-US" sz="28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8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272762"/>
                <a:ext cx="6629400" cy="13653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مربع نص 3"/>
          <p:cNvSpPr txBox="1"/>
          <p:nvPr/>
        </p:nvSpPr>
        <p:spPr>
          <a:xfrm>
            <a:off x="1350818" y="2895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800" b="1" i="1" u="sng" dirty="0" smtClean="0">
                <a:solidFill>
                  <a:srgbClr val="FF0000"/>
                </a:solidFill>
              </a:rPr>
              <a:t>or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1600200" y="4343400"/>
                <a:ext cx="6629400" cy="138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𝜹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den>
                          </m:f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343400"/>
                <a:ext cx="6629400" cy="13833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9"/>
    </mc:Choice>
    <mc:Fallback xmlns="">
      <p:transition spd="slow" advTm="4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46364" y="31865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ثانيا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: الانحراف المعياري للبيانات غير المبوبة </a:t>
            </a:r>
            <a:r>
              <a:rPr lang="ar-IQ" sz="2800" b="1" i="1" u="sng" dirty="0" smtClean="0">
                <a:solidFill>
                  <a:srgbClr val="00B050"/>
                </a:solidFill>
              </a:rPr>
              <a:t>في العينة 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3"/>
              <p:cNvSpPr/>
              <p:nvPr/>
            </p:nvSpPr>
            <p:spPr>
              <a:xfrm>
                <a:off x="228600" y="1600200"/>
                <a:ext cx="8686799" cy="118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az-Cyrl-AZ" sz="2400" b="1" i="1" dirty="0" smtClean="0">
                          <a:solidFill>
                            <a:srgbClr val="FF0000"/>
                          </a:solidFill>
                        </a:rPr>
                        <m:t>ѕ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𝒙</m:t>
                                          </m:r>
                                          <m: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مستطيل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00200"/>
                <a:ext cx="8686799" cy="11835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مربع نص 4"/>
          <p:cNvSpPr txBox="1"/>
          <p:nvPr/>
        </p:nvSpPr>
        <p:spPr>
          <a:xfrm>
            <a:off x="1350818" y="2895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800" b="1" i="1" u="sng" dirty="0" smtClean="0">
                <a:solidFill>
                  <a:srgbClr val="FF0000"/>
                </a:solidFill>
              </a:rPr>
              <a:t>Or 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533400" y="4343400"/>
                <a:ext cx="8305800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az-Cyrl-AZ" sz="2400" b="1" i="1" dirty="0" smtClean="0">
                          <a:solidFill>
                            <a:srgbClr val="FF0000"/>
                          </a:solidFill>
                        </a:rPr>
                        <m:t>ѕ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𝒏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𝒙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𝒏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sz="24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343400"/>
                <a:ext cx="8305800" cy="12327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5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7"/>
    </mc:Choice>
    <mc:Fallback xmlns="">
      <p:transition spd="slow" advTm="3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46364" y="31865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ثالثا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: الانحراف المعياري للبيانات  المبوبة </a:t>
            </a:r>
            <a:r>
              <a:rPr lang="ar-IQ" sz="2800" b="1" i="1" u="sng" dirty="0" smtClean="0">
                <a:solidFill>
                  <a:srgbClr val="00B050"/>
                </a:solidFill>
              </a:rPr>
              <a:t>في العينة 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ستطيل 2"/>
              <p:cNvSpPr/>
              <p:nvPr/>
            </p:nvSpPr>
            <p:spPr>
              <a:xfrm>
                <a:off x="221673" y="1600200"/>
                <a:ext cx="8686799" cy="1529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az-Cyrl-AZ" sz="2400" b="1" dirty="0" smtClean="0">
                          <a:solidFill>
                            <a:srgbClr val="FF0000"/>
                          </a:solidFill>
                        </a:rPr>
                        <m:t>ѕ</m:t>
                      </m:r>
                      <m:r>
                        <a:rPr lang="en-US" sz="2400" b="1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𝐱</m:t>
                                          </m:r>
                                          <m:r>
                                            <a:rPr lang="en-US" sz="2400" b="1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𝐱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𝐟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𝐧</m:t>
                              </m:r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  <m:r>
                        <a:rPr lang="en-US" sz="2400" b="1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sz="2400" b="1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𝐟</m:t>
                                  </m:r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bHide m:val="on"/>
                                                  <m:supHide m:val="on"/>
                                                  <m:ctrlPr>
                                                    <a:rPr lang="en-US" sz="2400" b="1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</m:ctrlPr>
                                                </m:naryPr>
                                                <m:sub/>
                                                <m:sup/>
                                                <m:e>
                                                  <m:r>
                                                    <a:rPr lang="en-US" sz="2400" b="1" i="0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𝐱𝐟</m:t>
                                                  </m:r>
                                                </m:e>
                                              </m:nary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1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sz="2400" b="1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𝐟</m:t>
                                          </m:r>
                                        </m:e>
                                      </m:nary>
                                    </m:den>
                                  </m:f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𝐟</m:t>
                                  </m:r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𝟏</m:t>
                                  </m:r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مستطيل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600200"/>
                <a:ext cx="8686799" cy="152920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مربع نص 3"/>
          <p:cNvSpPr txBox="1"/>
          <p:nvPr/>
        </p:nvSpPr>
        <p:spPr>
          <a:xfrm>
            <a:off x="685799" y="3429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ملاحظة :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65017" y="442467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b="1" i="1" dirty="0"/>
              <a:t> </a:t>
            </a:r>
            <a:r>
              <a:rPr lang="ar-IQ" sz="2400" b="1" i="1" dirty="0" smtClean="0"/>
              <a:t>للقوانين في المجتمع نقسم على   </a:t>
            </a:r>
            <a:r>
              <a:rPr lang="en-US" sz="2400" b="1" i="1" dirty="0" smtClean="0"/>
              <a:t>n</a:t>
            </a:r>
            <a:endParaRPr lang="ar-IQ" sz="2400" b="1" i="1" dirty="0" smtClean="0"/>
          </a:p>
          <a:p>
            <a:pPr algn="r" rtl="1"/>
            <a:r>
              <a:rPr lang="ar-IQ" sz="2400" b="1" i="1" dirty="0" smtClean="0"/>
              <a:t> للقوانين في العينة  نقسم على    </a:t>
            </a:r>
            <a:r>
              <a:rPr lang="en-US" sz="2400" b="1" i="1" dirty="0" smtClean="0"/>
              <a:t>n-1</a:t>
            </a:r>
            <a:endParaRPr lang="ar-IQ" sz="2400" b="1" i="1" dirty="0" smtClean="0"/>
          </a:p>
          <a:p>
            <a:pPr algn="r" rtl="1"/>
            <a:r>
              <a:rPr lang="ar-IQ" sz="2400" b="1" i="1" dirty="0" smtClean="0"/>
              <a:t>  </a:t>
            </a:r>
            <a:endParaRPr lang="en-US" sz="2400" b="1" i="1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5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2"/>
    </mc:Choice>
    <mc:Fallback xmlns="">
      <p:transition spd="slow" advTm="3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09600" y="381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ar-IQ" sz="3200" b="1" i="1" dirty="0" smtClean="0">
                <a:solidFill>
                  <a:srgbClr val="FF0000"/>
                </a:solidFill>
              </a:rPr>
              <a:t>مثال :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85799" y="1335107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اوجدي الانحراف المعياري لبيانات العينة التالية :</a:t>
            </a:r>
          </a:p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9   6   5   3   2   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23455" y="2720102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الحل :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r>
              <a:rPr lang="ar-IQ" sz="2800" b="1" dirty="0" smtClean="0"/>
              <a:t>نستخدم الصيغة التالية لحل هذا المثال </a:t>
            </a:r>
          </a:p>
          <a:p>
            <a:pPr algn="r" rtl="1"/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1409700" y="4105097"/>
                <a:ext cx="6629400" cy="118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az-Cyrl-AZ" sz="2400" b="1" i="1" dirty="0" smtClean="0">
                          <a:solidFill>
                            <a:schemeClr val="tx1"/>
                          </a:solidFill>
                        </a:rPr>
                        <m:t>ѕ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𝒙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𝒏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sz="24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4105097"/>
                <a:ext cx="6629400" cy="11835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1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6"/>
    </mc:Choice>
    <mc:Fallback xmlns="">
      <p:transition spd="slow" advTm="4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62000" y="381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/>
              <a:t> </a:t>
            </a:r>
            <a:r>
              <a:rPr lang="ar-IQ" sz="2800" b="1" i="1" dirty="0" smtClean="0"/>
              <a:t>لذلك نكون الجدول التالي :</a:t>
            </a:r>
          </a:p>
          <a:p>
            <a:pPr algn="r" rtl="1"/>
            <a:r>
              <a:rPr lang="ar-IQ" sz="2800" b="1" i="1" dirty="0" smtClean="0"/>
              <a:t>  </a:t>
            </a:r>
            <a:endParaRPr lang="en-US" sz="28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7546749"/>
                  </p:ext>
                </p:extLst>
              </p:nvPr>
            </p:nvGraphicFramePr>
            <p:xfrm>
              <a:off x="1524000" y="13970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Sum=155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7546749"/>
                  </p:ext>
                </p:extLst>
              </p:nvPr>
            </p:nvGraphicFramePr>
            <p:xfrm>
              <a:off x="1524000" y="13970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</a:tblGrid>
                  <a:tr h="371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r="-10000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b="-6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Sum=155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5"/>
    </mc:Choice>
    <mc:Fallback xmlns="">
      <p:transition spd="slow" advTm="3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1143000" y="457200"/>
                <a:ext cx="7467600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az-Cyrl-AZ" sz="2400" b="1" dirty="0" smtClean="0">
                          <a:solidFill>
                            <a:schemeClr val="tx1"/>
                          </a:solidFill>
                        </a:rPr>
                        <m:t>ѕ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𝐧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sz="24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400" b="1" i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𝐱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𝐧</m:t>
                                  </m:r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𝟏𝟓𝟓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𝟐𝟓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𝟏𝟓𝟓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𝟔𝟐𝟓</m:t>
                                  </m:r>
                                </m:num>
                                <m:den>
                                  <m:r>
                                    <a:rPr lang="en-US" sz="2400" b="1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𝟏𝟓𝟓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𝟏𝟐𝟓</m:t>
                              </m:r>
                            </m:e>
                          </m:d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𝟑𝟎</m:t>
                              </m:r>
                            </m:num>
                            <m:den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den>
                          </m:f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e>
                      </m:ra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𝟕𝟑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57200"/>
                <a:ext cx="7467600" cy="33659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0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91"/>
    </mc:Choice>
    <mc:Fallback xmlns="">
      <p:transition spd="slow" advTm="8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09600" y="3810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مزايا وعيوب الانحراف المعياري  </a:t>
            </a: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 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81000" y="1458218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المزايا :</a:t>
            </a:r>
          </a:p>
          <a:p>
            <a:pPr algn="r" rtl="1"/>
            <a:endParaRPr lang="ar-IQ" sz="2800" b="1" i="1" dirty="0" smtClean="0">
              <a:solidFill>
                <a:srgbClr val="FF0000"/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IQ" sz="2800" b="1" i="1" dirty="0" smtClean="0">
                <a:solidFill>
                  <a:srgbClr val="FF0000"/>
                </a:solidFill>
              </a:rPr>
              <a:t>انه اكثر مقاييس التشتت استخداما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IQ" sz="2800" b="1" i="1" dirty="0" smtClean="0">
                <a:solidFill>
                  <a:srgbClr val="FF0000"/>
                </a:solidFill>
              </a:rPr>
              <a:t>يسهل التعامل معه رياضيا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IQ" sz="2800" b="1" i="1" dirty="0" smtClean="0">
                <a:solidFill>
                  <a:srgbClr val="FF0000"/>
                </a:solidFill>
              </a:rPr>
              <a:t>يأخذ كل القيم بالاعتبار . </a:t>
            </a:r>
          </a:p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62000" y="4267200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العيوب : </a:t>
            </a:r>
          </a:p>
          <a:p>
            <a:pPr algn="r" rtl="1"/>
            <a:endParaRPr lang="ar-IQ" sz="2800" b="1" i="1" dirty="0" smtClean="0">
              <a:solidFill>
                <a:srgbClr val="FF0000"/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IQ" sz="2800" b="1" i="1" dirty="0" smtClean="0">
                <a:solidFill>
                  <a:srgbClr val="FF0000"/>
                </a:solidFill>
              </a:rPr>
              <a:t>  انه يتأثر بالقيم الشاذة 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6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6"/>
    </mc:Choice>
    <mc:Fallback xmlns="">
      <p:transition spd="slow" advTm="3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8.2|14.1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1|1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2|9.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15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6|15.9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412</Words>
  <Application>Microsoft Office PowerPoint</Application>
  <PresentationFormat>عرض على الشاشة (3:4)‏</PresentationFormat>
  <Paragraphs>64</Paragraphs>
  <Slides>9</Slides>
  <Notes>0</Notes>
  <HiddenSlides>0</HiddenSlides>
  <MMClips>9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DR.Ahmed Saker 2o1O</dc:creator>
  <cp:lastModifiedBy>RIPW7</cp:lastModifiedBy>
  <cp:revision>19</cp:revision>
  <dcterms:created xsi:type="dcterms:W3CDTF">2020-06-06T06:57:09Z</dcterms:created>
  <dcterms:modified xsi:type="dcterms:W3CDTF">2020-12-22T07:26:42Z</dcterms:modified>
</cp:coreProperties>
</file>